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03" r:id="rId3"/>
    <p:sldId id="270" r:id="rId4"/>
    <p:sldId id="271" r:id="rId5"/>
    <p:sldId id="258" r:id="rId6"/>
    <p:sldId id="259" r:id="rId7"/>
    <p:sldId id="260" r:id="rId8"/>
    <p:sldId id="261" r:id="rId9"/>
    <p:sldId id="262" r:id="rId10"/>
    <p:sldId id="263" r:id="rId11"/>
    <p:sldId id="277" r:id="rId12"/>
    <p:sldId id="282" r:id="rId13"/>
    <p:sldId id="283" r:id="rId14"/>
    <p:sldId id="285" r:id="rId15"/>
    <p:sldId id="29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A0572-E2C9-4288-A9FD-F224EE81D4AD}" type="datetimeFigureOut">
              <a:rPr lang="ru-RU" smtClean="0"/>
              <a:t>21.12.2022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4B1403-0323-4D4F-ABEA-89F1980CDE34}" type="slidenum">
              <a:rPr lang="ru-RU" smtClean="0"/>
              <a:t>‹#›</a:t>
            </a:fld>
            <a:endParaRPr lang="ru-RU"/>
          </a:p>
        </p:txBody>
      </p:sp>
    </p:spTree>
    <p:extLst>
      <p:ext uri="{BB962C8B-B14F-4D97-AF65-F5344CB8AC3E}">
        <p14:creationId xmlns:p14="http://schemas.microsoft.com/office/powerpoint/2010/main" val="9012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mtClean="0"/>
          </a:p>
        </p:txBody>
      </p:sp>
    </p:spTree>
    <p:extLst>
      <p:ext uri="{BB962C8B-B14F-4D97-AF65-F5344CB8AC3E}">
        <p14:creationId xmlns:p14="http://schemas.microsoft.com/office/powerpoint/2010/main" val="3968038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7CF3622-A9B9-438B-8C3A-5AE3914BA801}" type="datetimeFigureOut">
              <a:rPr lang="ru-RU" smtClean="0"/>
              <a:t>21.12.2022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370970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CF3622-A9B9-438B-8C3A-5AE3914BA801}" type="datetimeFigureOut">
              <a:rPr lang="ru-RU" smtClean="0"/>
              <a:t>21.12.2022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98556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CF3622-A9B9-438B-8C3A-5AE3914BA801}" type="datetimeFigureOut">
              <a:rPr lang="ru-RU" smtClean="0"/>
              <a:t>21.12.2022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2273523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50938" y="214313"/>
            <a:ext cx="7793037" cy="1462087"/>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1182688" y="2017713"/>
            <a:ext cx="7772400" cy="4114800"/>
          </a:xfrm>
        </p:spPr>
        <p:txBody>
          <a:bodyPr rtlCol="0">
            <a:normAutofit/>
          </a:bodyPr>
          <a:lstStyle/>
          <a:p>
            <a:pPr lvl="0"/>
            <a:endParaRPr lang="ru-RU" noProof="0"/>
          </a:p>
        </p:txBody>
      </p:sp>
      <p:sp>
        <p:nvSpPr>
          <p:cNvPr id="4" name="Дата 3"/>
          <p:cNvSpPr>
            <a:spLocks noGrp="1"/>
          </p:cNvSpPr>
          <p:nvPr>
            <p:ph type="dt" sz="half" idx="10"/>
          </p:nvPr>
        </p:nvSpPr>
        <p:spPr>
          <a:xfrm>
            <a:off x="1162050" y="6243638"/>
            <a:ext cx="1905000" cy="457200"/>
          </a:xfrm>
        </p:spPr>
        <p:txBody>
          <a:bodyPr/>
          <a:lstStyle>
            <a:lvl1pPr>
              <a:defRPr/>
            </a:lvl1pPr>
          </a:lstStyle>
          <a:p>
            <a:pPr>
              <a:defRPr/>
            </a:pPr>
            <a:endParaRPr lang="ru-RU"/>
          </a:p>
        </p:txBody>
      </p:sp>
      <p:sp>
        <p:nvSpPr>
          <p:cNvPr id="5" name="Нижний колонтитул 4"/>
          <p:cNvSpPr>
            <a:spLocks noGrp="1"/>
          </p:cNvSpPr>
          <p:nvPr>
            <p:ph type="ftr" sz="quarter" idx="11"/>
          </p:nvPr>
        </p:nvSpPr>
        <p:spPr>
          <a:xfrm>
            <a:off x="3657600" y="6243638"/>
            <a:ext cx="2895600" cy="457200"/>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7042150" y="6243638"/>
            <a:ext cx="1905000" cy="457200"/>
          </a:xfrm>
        </p:spPr>
        <p:txBody>
          <a:bodyPr/>
          <a:lstStyle>
            <a:lvl1pPr>
              <a:defRPr/>
            </a:lvl1pPr>
          </a:lstStyle>
          <a:p>
            <a:pPr>
              <a:defRPr/>
            </a:pPr>
            <a:fld id="{CDA371D4-65C1-43D3-A3D6-6BE02A5C2A92}" type="slidenum">
              <a:rPr lang="ru-RU"/>
              <a:pPr>
                <a:defRPr/>
              </a:pPr>
              <a:t>‹#›</a:t>
            </a:fld>
            <a:endParaRPr lang="ru-RU"/>
          </a:p>
        </p:txBody>
      </p:sp>
    </p:spTree>
    <p:extLst>
      <p:ext uri="{BB962C8B-B14F-4D97-AF65-F5344CB8AC3E}">
        <p14:creationId xmlns:p14="http://schemas.microsoft.com/office/powerpoint/2010/main" val="5009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7CF3622-A9B9-438B-8C3A-5AE3914BA801}" type="datetimeFigureOut">
              <a:rPr lang="ru-RU" smtClean="0"/>
              <a:t>21.12.2022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226822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7CF3622-A9B9-438B-8C3A-5AE3914BA801}" type="datetimeFigureOut">
              <a:rPr lang="ru-RU" smtClean="0"/>
              <a:t>21.12.2022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2728789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7CF3622-A9B9-438B-8C3A-5AE3914BA801}" type="datetimeFigureOut">
              <a:rPr lang="ru-RU" smtClean="0"/>
              <a:t>21.12.2022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36148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7CF3622-A9B9-438B-8C3A-5AE3914BA801}" type="datetimeFigureOut">
              <a:rPr lang="ru-RU" smtClean="0"/>
              <a:t>21.12.2022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245578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7CF3622-A9B9-438B-8C3A-5AE3914BA801}" type="datetimeFigureOut">
              <a:rPr lang="ru-RU" smtClean="0"/>
              <a:t>21.12.2022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126309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7CF3622-A9B9-438B-8C3A-5AE3914BA801}" type="datetimeFigureOut">
              <a:rPr lang="ru-RU" smtClean="0"/>
              <a:t>21.12.2022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9390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7CF3622-A9B9-438B-8C3A-5AE3914BA801}" type="datetimeFigureOut">
              <a:rPr lang="ru-RU" smtClean="0"/>
              <a:t>21.12.2022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2200945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7CF3622-A9B9-438B-8C3A-5AE3914BA801}" type="datetimeFigureOut">
              <a:rPr lang="ru-RU" smtClean="0"/>
              <a:t>21.12.2022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3AA063B-7DEA-40B7-A9F3-4B53C8784BD3}" type="slidenum">
              <a:rPr lang="ru-RU" smtClean="0"/>
              <a:t>‹#›</a:t>
            </a:fld>
            <a:endParaRPr lang="ru-RU"/>
          </a:p>
        </p:txBody>
      </p:sp>
    </p:spTree>
    <p:extLst>
      <p:ext uri="{BB962C8B-B14F-4D97-AF65-F5344CB8AC3E}">
        <p14:creationId xmlns:p14="http://schemas.microsoft.com/office/powerpoint/2010/main" val="1866846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CF3622-A9B9-438B-8C3A-5AE3914BA801}" type="datetimeFigureOut">
              <a:rPr lang="ru-RU" smtClean="0"/>
              <a:t>21.12.2022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A063B-7DEA-40B7-A9F3-4B53C8784BD3}" type="slidenum">
              <a:rPr lang="ru-RU" smtClean="0"/>
              <a:t>‹#›</a:t>
            </a:fld>
            <a:endParaRPr lang="ru-RU"/>
          </a:p>
        </p:txBody>
      </p:sp>
    </p:spTree>
    <p:extLst>
      <p:ext uri="{BB962C8B-B14F-4D97-AF65-F5344CB8AC3E}">
        <p14:creationId xmlns:p14="http://schemas.microsoft.com/office/powerpoint/2010/main" val="3505175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548680"/>
            <a:ext cx="8064896" cy="1902073"/>
          </a:xfrm>
          <a:solidFill>
            <a:schemeClr val="accent3"/>
          </a:solidFill>
        </p:spPr>
        <p:txBody>
          <a:bodyPr>
            <a:normAutofit fontScale="90000"/>
          </a:bodyPr>
          <a:lstStyle/>
          <a:p>
            <a:pPr>
              <a:spcBef>
                <a:spcPts val="1875"/>
              </a:spcBef>
              <a:spcAft>
                <a:spcPts val="1500"/>
              </a:spcAft>
            </a:pPr>
            <a:r>
              <a:rPr lang="ru-RU" kern="1800" dirty="0" smtClean="0">
                <a:solidFill>
                  <a:srgbClr val="404040"/>
                </a:solidFill>
                <a:effectLst/>
                <a:latin typeface="Times New Roman"/>
                <a:ea typeface="Times New Roman"/>
                <a:cs typeface="Times New Roman"/>
              </a:rPr>
              <a:t/>
            </a:r>
            <a:br>
              <a:rPr lang="ru-RU" kern="1800" dirty="0" smtClean="0">
                <a:solidFill>
                  <a:srgbClr val="404040"/>
                </a:solidFill>
                <a:effectLst/>
                <a:latin typeface="Times New Roman"/>
                <a:ea typeface="Times New Roman"/>
                <a:cs typeface="Times New Roman"/>
              </a:rPr>
            </a:br>
            <a:r>
              <a:rPr lang="ru-RU" kern="1800" dirty="0" smtClean="0">
                <a:solidFill>
                  <a:srgbClr val="404040"/>
                </a:solidFill>
                <a:effectLst/>
                <a:latin typeface="Times New Roman"/>
                <a:ea typeface="Times New Roman"/>
                <a:cs typeface="Times New Roman"/>
              </a:rPr>
              <a:t> </a:t>
            </a:r>
            <a:r>
              <a:rPr lang="ru-RU" b="1" kern="1800" dirty="0" smtClean="0">
                <a:solidFill>
                  <a:srgbClr val="C00000"/>
                </a:solidFill>
                <a:effectLst/>
                <a:latin typeface="Times New Roman"/>
                <a:ea typeface="Times New Roman"/>
                <a:cs typeface="Times New Roman"/>
              </a:rPr>
              <a:t>ТЕМА: «Связи с общественностью в кризисных ситуациях»</a:t>
            </a:r>
            <a:r>
              <a:rPr lang="ru-RU" sz="3600" b="1" dirty="0">
                <a:solidFill>
                  <a:srgbClr val="C00000"/>
                </a:solidFill>
                <a:ea typeface="Calibri"/>
                <a:cs typeface="Times New Roman"/>
              </a:rPr>
              <a:t/>
            </a:r>
            <a:br>
              <a:rPr lang="ru-RU" sz="3600" b="1" dirty="0">
                <a:solidFill>
                  <a:srgbClr val="C00000"/>
                </a:solidFill>
                <a:ea typeface="Calibri"/>
                <a:cs typeface="Times New Roman"/>
              </a:rPr>
            </a:br>
            <a:endParaRPr lang="ru-RU" b="1" dirty="0">
              <a:solidFill>
                <a:srgbClr val="C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2636912"/>
            <a:ext cx="3525912"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909" y="2565778"/>
            <a:ext cx="3810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4313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778098"/>
          </a:xfrm>
        </p:spPr>
        <p:txBody>
          <a:bodyPr/>
          <a:lstStyle/>
          <a:p>
            <a:r>
              <a:rPr lang="ru-RU" dirty="0" smtClean="0">
                <a:solidFill>
                  <a:srgbClr val="C00000"/>
                </a:solidFill>
                <a:latin typeface="Times New Roman"/>
                <a:ea typeface="Times New Roman"/>
              </a:rPr>
              <a:t>Т</a:t>
            </a:r>
            <a:r>
              <a:rPr lang="ru-RU" dirty="0" smtClean="0">
                <a:solidFill>
                  <a:srgbClr val="C00000"/>
                </a:solidFill>
                <a:effectLst/>
                <a:latin typeface="Times New Roman"/>
                <a:ea typeface="Times New Roman"/>
              </a:rPr>
              <a:t>ипология кризисов:</a:t>
            </a:r>
            <a:endParaRPr lang="ru-RU" dirty="0">
              <a:solidFill>
                <a:srgbClr val="C0000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583887115"/>
              </p:ext>
            </p:extLst>
          </p:nvPr>
        </p:nvGraphicFramePr>
        <p:xfrm>
          <a:off x="467544" y="1052736"/>
          <a:ext cx="8229600" cy="5400600"/>
        </p:xfrm>
        <a:graphic>
          <a:graphicData uri="http://schemas.openxmlformats.org/drawingml/2006/table">
            <a:tbl>
              <a:tblPr firstRow="1" firstCol="1" bandRow="1"/>
              <a:tblGrid>
                <a:gridCol w="2743200"/>
                <a:gridCol w="2743200"/>
                <a:gridCol w="2743200"/>
              </a:tblGrid>
              <a:tr h="1434615">
                <a:tc>
                  <a:txBody>
                    <a:bodyPr/>
                    <a:lstStyle/>
                    <a:p>
                      <a:pPr algn="just">
                        <a:lnSpc>
                          <a:spcPct val="150000"/>
                        </a:lnSpc>
                        <a:spcAft>
                          <a:spcPts val="0"/>
                        </a:spcAft>
                      </a:pPr>
                      <a:r>
                        <a:rPr lang="ru-RU" sz="1400" b="1" dirty="0">
                          <a:solidFill>
                            <a:schemeClr val="tx1"/>
                          </a:solidFill>
                          <a:effectLst/>
                          <a:latin typeface="Times New Roman" pitchFamily="18" charset="0"/>
                          <a:ea typeface="Times New Roman"/>
                          <a:cs typeface="Times New Roman" pitchFamily="18" charset="0"/>
                        </a:rPr>
                        <a:t>Типы кризисов</a:t>
                      </a:r>
                      <a:endParaRPr lang="ru-RU" sz="1400" b="1" dirty="0">
                        <a:solidFill>
                          <a:schemeClr val="tx1"/>
                        </a:solidFill>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Разрушительные </a:t>
                      </a:r>
                      <a:r>
                        <a:rPr lang="ru-RU" sz="1400" b="1" dirty="0" err="1">
                          <a:solidFill>
                            <a:srgbClr val="424242"/>
                          </a:solidFill>
                          <a:effectLst/>
                          <a:latin typeface="Times New Roman" pitchFamily="18" charset="0"/>
                          <a:ea typeface="Times New Roman"/>
                          <a:cs typeface="Times New Roman" pitchFamily="18" charset="0"/>
                        </a:rPr>
                        <a:t>Катострофические</a:t>
                      </a:r>
                      <a:r>
                        <a:rPr lang="ru-RU" sz="1400" b="1" dirty="0">
                          <a:solidFill>
                            <a:srgbClr val="424242"/>
                          </a:solidFill>
                          <a:effectLst/>
                          <a:latin typeface="Times New Roman" pitchFamily="18" charset="0"/>
                          <a:ea typeface="Times New Roman"/>
                          <a:cs typeface="Times New Roman" pitchFamily="18" charset="0"/>
                        </a:rPr>
                        <a:t> – внезапные человеческие жертвы и разрушения</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Неразрушительные Неожиданные угрозы, но потери если случаются, отсрочены</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29548">
                <a:tc>
                  <a:txBody>
                    <a:bodyPr/>
                    <a:lstStyle/>
                    <a:p>
                      <a:pPr algn="just">
                        <a:lnSpc>
                          <a:spcPct val="150000"/>
                        </a:lnSpc>
                        <a:spcAft>
                          <a:spcPts val="0"/>
                        </a:spcAft>
                      </a:pPr>
                      <a:r>
                        <a:rPr lang="ru-RU" sz="1400" b="1" dirty="0">
                          <a:solidFill>
                            <a:schemeClr val="tx1"/>
                          </a:solidFill>
                          <a:effectLst/>
                          <a:latin typeface="Times New Roman" pitchFamily="18" charset="0"/>
                          <a:ea typeface="Times New Roman"/>
                          <a:cs typeface="Times New Roman" pitchFamily="18" charset="0"/>
                        </a:rPr>
                        <a:t>Природные</a:t>
                      </a:r>
                      <a:endParaRPr lang="ru-RU" sz="1400" b="1" dirty="0">
                        <a:solidFill>
                          <a:schemeClr val="tx1"/>
                        </a:solidFill>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a:solidFill>
                            <a:srgbClr val="424242"/>
                          </a:solidFill>
                          <a:effectLst/>
                          <a:latin typeface="Times New Roman" pitchFamily="18" charset="0"/>
                          <a:ea typeface="Times New Roman"/>
                          <a:cs typeface="Times New Roman" pitchFamily="18" charset="0"/>
                        </a:rPr>
                        <a:t>Землетресения, лесные пожары, ураганы и т.д.</a:t>
                      </a:r>
                      <a:endParaRPr lang="ru-RU" sz="1400" b="1">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Засухи, эпидемии и т.д.</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54356">
                <a:tc>
                  <a:txBody>
                    <a:bodyPr/>
                    <a:lstStyle/>
                    <a:p>
                      <a:pPr algn="just">
                        <a:lnSpc>
                          <a:spcPct val="150000"/>
                        </a:lnSpc>
                        <a:spcAft>
                          <a:spcPts val="0"/>
                        </a:spcAft>
                      </a:pPr>
                      <a:r>
                        <a:rPr lang="ru-RU" sz="1400" b="1" dirty="0">
                          <a:solidFill>
                            <a:schemeClr val="tx1"/>
                          </a:solidFill>
                          <a:effectLst/>
                          <a:latin typeface="Times New Roman" pitchFamily="18" charset="0"/>
                          <a:ea typeface="Times New Roman"/>
                          <a:cs typeface="Times New Roman" pitchFamily="18" charset="0"/>
                        </a:rPr>
                        <a:t>Преднамеренные</a:t>
                      </a:r>
                      <a:endParaRPr lang="ru-RU" sz="1400" b="1" dirty="0">
                        <a:solidFill>
                          <a:schemeClr val="tx1"/>
                        </a:solidFill>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Акты терроризма, в том числе умышленная порча продуктов, что приводит к человеческим жертвам или повреждению собственности</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Угрозы использования взрывчатки, отравления продуктов, насильственных захватов, разглашение секретов, умышленные слухи и др. злонамеренные действия</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82081">
                <a:tc>
                  <a:txBody>
                    <a:bodyPr/>
                    <a:lstStyle/>
                    <a:p>
                      <a:pPr algn="just">
                        <a:lnSpc>
                          <a:spcPct val="150000"/>
                        </a:lnSpc>
                        <a:spcAft>
                          <a:spcPts val="0"/>
                        </a:spcAft>
                      </a:pPr>
                      <a:r>
                        <a:rPr lang="ru-RU" sz="1400" b="1" dirty="0">
                          <a:solidFill>
                            <a:schemeClr val="tx1"/>
                          </a:solidFill>
                          <a:effectLst/>
                          <a:latin typeface="Times New Roman" pitchFamily="18" charset="0"/>
                          <a:ea typeface="Times New Roman"/>
                          <a:cs typeface="Times New Roman" pitchFamily="18" charset="0"/>
                        </a:rPr>
                        <a:t>Непреднамеренные</a:t>
                      </a:r>
                      <a:endParaRPr lang="ru-RU" sz="1400" b="1" dirty="0">
                        <a:solidFill>
                          <a:schemeClr val="tx1"/>
                        </a:solidFill>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Взрывы, пожары, отравления, др. аварии</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50000"/>
                        </a:lnSpc>
                        <a:spcAft>
                          <a:spcPts val="0"/>
                        </a:spcAft>
                      </a:pPr>
                      <a:r>
                        <a:rPr lang="ru-RU" sz="1400" b="1" dirty="0">
                          <a:solidFill>
                            <a:srgbClr val="424242"/>
                          </a:solidFill>
                          <a:effectLst/>
                          <a:latin typeface="Times New Roman" pitchFamily="18" charset="0"/>
                          <a:ea typeface="Times New Roman"/>
                          <a:cs typeface="Times New Roman" pitchFamily="18" charset="0"/>
                        </a:rPr>
                        <a:t>Проблемы на производстве с отсроченными последствиями, биржевые крахи, банкротства</a:t>
                      </a:r>
                      <a:endParaRPr lang="ru-RU" sz="1400" b="1" dirty="0">
                        <a:effectLst/>
                        <a:latin typeface="Times New Roman" pitchFamily="18" charset="0"/>
                        <a:ea typeface="Calibri"/>
                        <a:cs typeface="Times New Roman" pitchFamily="18" charset="0"/>
                      </a:endParaRPr>
                    </a:p>
                  </a:txBody>
                  <a:tcPr marL="9525" marR="9525" marT="9525" marB="9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760165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err="1">
                <a:solidFill>
                  <a:srgbClr val="C00000"/>
                </a:solidFill>
                <a:latin typeface="Times New Roman" pitchFamily="18" charset="0"/>
                <a:cs typeface="Times New Roman" pitchFamily="18" charset="0"/>
              </a:rPr>
              <a:t>Т</a:t>
            </a:r>
            <a:r>
              <a:rPr lang="ru-RU" sz="3200" b="1" dirty="0" err="1" smtClean="0">
                <a:solidFill>
                  <a:srgbClr val="C00000"/>
                </a:solidFill>
                <a:latin typeface="Times New Roman" pitchFamily="18" charset="0"/>
                <a:cs typeface="Times New Roman" pitchFamily="18" charset="0"/>
              </a:rPr>
              <a:t>ипологизации</a:t>
            </a:r>
            <a:r>
              <a:rPr lang="ru-RU" sz="3200" b="1" dirty="0" smtClean="0">
                <a:solidFill>
                  <a:srgbClr val="C00000"/>
                </a:solidFill>
                <a:latin typeface="Times New Roman" pitchFamily="18" charset="0"/>
                <a:cs typeface="Times New Roman" pitchFamily="18" charset="0"/>
              </a:rPr>
              <a:t> </a:t>
            </a:r>
            <a:r>
              <a:rPr lang="ru-RU" sz="3200" b="1" dirty="0">
                <a:solidFill>
                  <a:srgbClr val="C00000"/>
                </a:solidFill>
                <a:latin typeface="Times New Roman" pitchFamily="18" charset="0"/>
                <a:cs typeface="Times New Roman" pitchFamily="18" charset="0"/>
              </a:rPr>
              <a:t>кризисов </a:t>
            </a:r>
            <a:r>
              <a:rPr lang="ru-RU" sz="3200" b="1" dirty="0" smtClean="0">
                <a:solidFill>
                  <a:srgbClr val="C00000"/>
                </a:solidFill>
                <a:latin typeface="Times New Roman" pitchFamily="18" charset="0"/>
                <a:cs typeface="Times New Roman" pitchFamily="18" charset="0"/>
              </a:rPr>
              <a:t>по С</a:t>
            </a:r>
            <a:r>
              <a:rPr lang="ru-RU" sz="3200" b="1" dirty="0">
                <a:solidFill>
                  <a:srgbClr val="C00000"/>
                </a:solidFill>
                <a:latin typeface="Times New Roman" pitchFamily="18" charset="0"/>
                <a:cs typeface="Times New Roman" pitchFamily="18" charset="0"/>
              </a:rPr>
              <a:t>. </a:t>
            </a:r>
            <a:r>
              <a:rPr lang="ru-RU" sz="3200" b="1" dirty="0" err="1">
                <a:solidFill>
                  <a:srgbClr val="C00000"/>
                </a:solidFill>
                <a:latin typeface="Times New Roman" pitchFamily="18" charset="0"/>
                <a:cs typeface="Times New Roman" pitchFamily="18" charset="0"/>
              </a:rPr>
              <a:t>Катлип</a:t>
            </a:r>
            <a:r>
              <a:rPr lang="ru-RU" sz="3200" b="1" dirty="0">
                <a:solidFill>
                  <a:srgbClr val="C00000"/>
                </a:solidFill>
                <a:latin typeface="Times New Roman" pitchFamily="18" charset="0"/>
                <a:cs typeface="Times New Roman" pitchFamily="18" charset="0"/>
              </a:rPr>
              <a:t>, А. </a:t>
            </a:r>
            <a:r>
              <a:rPr lang="ru-RU" sz="3200" b="1" dirty="0" err="1">
                <a:solidFill>
                  <a:srgbClr val="C00000"/>
                </a:solidFill>
                <a:latin typeface="Times New Roman" pitchFamily="18" charset="0"/>
                <a:cs typeface="Times New Roman" pitchFamily="18" charset="0"/>
              </a:rPr>
              <a:t>Сентер</a:t>
            </a:r>
            <a:r>
              <a:rPr lang="ru-RU" sz="3200" b="1" dirty="0">
                <a:solidFill>
                  <a:srgbClr val="C00000"/>
                </a:solidFill>
                <a:latin typeface="Times New Roman" pitchFamily="18" charset="0"/>
                <a:cs typeface="Times New Roman" pitchFamily="18" charset="0"/>
              </a:rPr>
              <a:t> и Г. </a:t>
            </a:r>
            <a:r>
              <a:rPr lang="ru-RU" sz="3200" b="1" dirty="0" err="1" smtClean="0">
                <a:solidFill>
                  <a:srgbClr val="C00000"/>
                </a:solidFill>
                <a:latin typeface="Times New Roman" pitchFamily="18" charset="0"/>
                <a:cs typeface="Times New Roman" pitchFamily="18" charset="0"/>
              </a:rPr>
              <a:t>Брум</a:t>
            </a:r>
            <a:r>
              <a:rPr lang="ru-RU" sz="3200" b="1" dirty="0" smtClean="0">
                <a:solidFill>
                  <a:srgbClr val="C00000"/>
                </a:solidFill>
                <a:latin typeface="Times New Roman" pitchFamily="18" charset="0"/>
                <a:cs typeface="Times New Roman" pitchFamily="18" charset="0"/>
              </a:rPr>
              <a:t>.</a:t>
            </a:r>
            <a:endParaRPr lang="ru-RU" sz="3200" b="1"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a:xfrm>
            <a:off x="457200" y="1412776"/>
            <a:ext cx="8291264" cy="5040560"/>
          </a:xfrm>
        </p:spPr>
        <p:txBody>
          <a:bodyPr>
            <a:normAutofit fontScale="85000" lnSpcReduction="10000"/>
          </a:bodyPr>
          <a:lstStyle/>
          <a:p>
            <a:pPr marL="0" indent="0" algn="just">
              <a:buNone/>
            </a:pPr>
            <a:r>
              <a:rPr lang="ru-RU" b="1" dirty="0" smtClean="0">
                <a:solidFill>
                  <a:srgbClr val="002060"/>
                </a:solidFill>
                <a:latin typeface="Times New Roman" pitchFamily="18" charset="0"/>
                <a:cs typeface="Times New Roman" pitchFamily="18" charset="0"/>
              </a:rPr>
              <a:t>1. Неожиданные </a:t>
            </a:r>
            <a:r>
              <a:rPr lang="ru-RU" b="1" dirty="0">
                <a:solidFill>
                  <a:srgbClr val="002060"/>
                </a:solidFill>
                <a:latin typeface="Times New Roman" pitchFamily="18" charset="0"/>
                <a:cs typeface="Times New Roman" pitchFamily="18" charset="0"/>
              </a:rPr>
              <a:t>(внезапные) кризисы. </a:t>
            </a:r>
            <a:r>
              <a:rPr lang="ru-RU" b="1" dirty="0">
                <a:latin typeface="Times New Roman" pitchFamily="18" charset="0"/>
                <a:cs typeface="Times New Roman" pitchFamily="18" charset="0"/>
              </a:rPr>
              <a:t>Это наиболее сложный тип кризисов, которые происходят настолько внезапно и неожиданно, что остается очень мало или совсем не бывает времени для подго­товки и планирования. </a:t>
            </a:r>
            <a:r>
              <a:rPr lang="ru-RU" b="1" dirty="0">
                <a:solidFill>
                  <a:srgbClr val="0070C0"/>
                </a:solidFill>
                <a:latin typeface="Times New Roman" pitchFamily="18" charset="0"/>
                <a:cs typeface="Times New Roman" pitchFamily="18" charset="0"/>
              </a:rPr>
              <a:t>Сюда можно отнести авиакатастрофы, </a:t>
            </a:r>
            <a:r>
              <a:rPr lang="ru-RU" b="1" dirty="0" smtClean="0">
                <a:solidFill>
                  <a:srgbClr val="0070C0"/>
                </a:solidFill>
                <a:latin typeface="Times New Roman" pitchFamily="18" charset="0"/>
                <a:cs typeface="Times New Roman" pitchFamily="18" charset="0"/>
              </a:rPr>
              <a:t>смерть </a:t>
            </a:r>
            <a:r>
              <a:rPr lang="ru-RU" b="1" dirty="0">
                <a:solidFill>
                  <a:srgbClr val="0070C0"/>
                </a:solidFill>
                <a:latin typeface="Times New Roman" pitchFamily="18" charset="0"/>
                <a:cs typeface="Times New Roman" pitchFamily="18" charset="0"/>
              </a:rPr>
              <a:t>ведущего руководителя, землетря­сения, панику. </a:t>
            </a:r>
            <a:endParaRPr lang="ru-RU" b="1" dirty="0" smtClean="0">
              <a:solidFill>
                <a:srgbClr val="0070C0"/>
              </a:solidFill>
              <a:latin typeface="Times New Roman" pitchFamily="18" charset="0"/>
              <a:cs typeface="Times New Roman" pitchFamily="18" charset="0"/>
            </a:endParaRPr>
          </a:p>
          <a:p>
            <a:pPr marL="0" indent="0" algn="just">
              <a:buNone/>
            </a:pPr>
            <a:r>
              <a:rPr lang="ru-RU" b="1" dirty="0" smtClean="0">
                <a:solidFill>
                  <a:srgbClr val="C00000"/>
                </a:solidFill>
                <a:latin typeface="Times New Roman" pitchFamily="18" charset="0"/>
                <a:cs typeface="Times New Roman" pitchFamily="18" charset="0"/>
              </a:rPr>
              <a:t>Такие </a:t>
            </a:r>
            <a:r>
              <a:rPr lang="ru-RU" b="1" dirty="0">
                <a:solidFill>
                  <a:srgbClr val="C00000"/>
                </a:solidFill>
                <a:latin typeface="Times New Roman" pitchFamily="18" charset="0"/>
                <a:cs typeface="Times New Roman" pitchFamily="18" charset="0"/>
              </a:rPr>
              <a:t>кризисы требуют заблаговременного, согласования между основными руководителями плана дей­ствий, который позволил бы избежать недоразумений, пре­пирательств и </a:t>
            </a:r>
            <a:r>
              <a:rPr lang="ru-RU" b="1" dirty="0" err="1">
                <a:solidFill>
                  <a:srgbClr val="C00000"/>
                </a:solidFill>
                <a:latin typeface="Times New Roman" pitchFamily="18" charset="0"/>
                <a:cs typeface="Times New Roman" pitchFamily="18" charset="0"/>
              </a:rPr>
              <a:t>неоперативности</a:t>
            </a:r>
            <a:r>
              <a:rPr lang="ru-RU" b="1" dirty="0">
                <a:solidFill>
                  <a:srgbClr val="C00000"/>
                </a:solidFill>
                <a:latin typeface="Times New Roman" pitchFamily="18" charset="0"/>
                <a:cs typeface="Times New Roman" pitchFamily="18" charset="0"/>
              </a:rPr>
              <a:t> реагирования.</a:t>
            </a:r>
          </a:p>
          <a:p>
            <a:endParaRPr lang="ru-RU" dirty="0"/>
          </a:p>
        </p:txBody>
      </p:sp>
    </p:spTree>
    <p:extLst>
      <p:ext uri="{BB962C8B-B14F-4D97-AF65-F5344CB8AC3E}">
        <p14:creationId xmlns:p14="http://schemas.microsoft.com/office/powerpoint/2010/main" val="4288719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363272" cy="5721499"/>
          </a:xfrm>
        </p:spPr>
        <p:txBody>
          <a:bodyPr>
            <a:normAutofit/>
          </a:bodyPr>
          <a:lstStyle/>
          <a:p>
            <a:pPr marL="0" indent="0" algn="just">
              <a:buNone/>
            </a:pPr>
            <a:r>
              <a:rPr lang="ru-RU" b="1" dirty="0" smtClean="0">
                <a:solidFill>
                  <a:srgbClr val="C00000"/>
                </a:solidFill>
                <a:latin typeface="Times New Roman" pitchFamily="18" charset="0"/>
                <a:cs typeface="Times New Roman" pitchFamily="18" charset="0"/>
              </a:rPr>
              <a:t>1.Кризисы </a:t>
            </a:r>
            <a:r>
              <a:rPr lang="ru-RU" b="1" dirty="0">
                <a:solidFill>
                  <a:srgbClr val="C00000"/>
                </a:solidFill>
                <a:latin typeface="Times New Roman" pitchFamily="18" charset="0"/>
                <a:cs typeface="Times New Roman" pitchFamily="18" charset="0"/>
              </a:rPr>
              <a:t>типа «известное неизвестное» - это кризисы, возникающие в силу самой природы предприятия или службы</a:t>
            </a:r>
            <a:r>
              <a:rPr lang="ru-RU" dirty="0">
                <a:solidFill>
                  <a:srgbClr val="C00000"/>
                </a:solidFill>
                <a:latin typeface="Times New Roman" pitchFamily="18" charset="0"/>
                <a:cs typeface="Times New Roman" pitchFamily="18" charset="0"/>
              </a:rPr>
              <a:t>.</a:t>
            </a:r>
            <a:r>
              <a:rPr lang="ru-RU" dirty="0">
                <a:latin typeface="Times New Roman" pitchFamily="18" charset="0"/>
                <a:cs typeface="Times New Roman" pitchFamily="18" charset="0"/>
              </a:rPr>
              <a:t> Так если компания, к примеру, производит автомобили или техническое оборудование, она в любой момент может столкнуться с необходимостью «отзыва </a:t>
            </a:r>
            <a:r>
              <a:rPr lang="ru-RU" dirty="0" smtClean="0">
                <a:latin typeface="Times New Roman" pitchFamily="18" charset="0"/>
                <a:cs typeface="Times New Roman" pitchFamily="18" charset="0"/>
              </a:rPr>
              <a:t>продукции или аварией». </a:t>
            </a:r>
          </a:p>
          <a:p>
            <a:pPr marL="0" indent="0" algn="just">
              <a:buNone/>
            </a:pPr>
            <a:r>
              <a:rPr lang="ru-RU" dirty="0" smtClean="0">
                <a:latin typeface="Times New Roman" pitchFamily="18" charset="0"/>
                <a:cs typeface="Times New Roman" pitchFamily="18" charset="0"/>
              </a:rPr>
              <a:t>«</a:t>
            </a:r>
            <a:r>
              <a:rPr lang="ru-RU" dirty="0">
                <a:latin typeface="Times New Roman" pitchFamily="18" charset="0"/>
                <a:cs typeface="Times New Roman" pitchFamily="18" charset="0"/>
              </a:rPr>
              <a:t>Во всех </a:t>
            </a:r>
            <a:r>
              <a:rPr lang="ru-RU" dirty="0" smtClean="0">
                <a:latin typeface="Times New Roman" pitchFamily="18" charset="0"/>
                <a:cs typeface="Times New Roman" pitchFamily="18" charset="0"/>
              </a:rPr>
              <a:t>случаях </a:t>
            </a:r>
            <a:r>
              <a:rPr lang="ru-RU" dirty="0">
                <a:latin typeface="Times New Roman" pitchFamily="18" charset="0"/>
                <a:cs typeface="Times New Roman" pitchFamily="18" charset="0"/>
              </a:rPr>
              <a:t>известно, что авария может произойти, но неизвестно, произойдет ли она, и если да, то когда».</a:t>
            </a:r>
          </a:p>
          <a:p>
            <a:pPr marL="0" indent="0" algn="just">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4257108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normAutofit/>
          </a:bodyPr>
          <a:lstStyle/>
          <a:p>
            <a:pPr marL="0" indent="0" algn="just">
              <a:buNone/>
            </a:pPr>
            <a:r>
              <a:rPr lang="ru-RU" b="1" dirty="0">
                <a:solidFill>
                  <a:srgbClr val="C00000"/>
                </a:solidFill>
                <a:latin typeface="Times New Roman" pitchFamily="18" charset="0"/>
                <a:cs typeface="Times New Roman" pitchFamily="18" charset="0"/>
              </a:rPr>
              <a:t>Второй тип кризисов – «неизвестное </a:t>
            </a:r>
            <a:r>
              <a:rPr lang="ru-RU" b="1" dirty="0" err="1">
                <a:solidFill>
                  <a:srgbClr val="C00000"/>
                </a:solidFill>
                <a:latin typeface="Times New Roman" pitchFamily="18" charset="0"/>
                <a:cs typeface="Times New Roman" pitchFamily="18" charset="0"/>
              </a:rPr>
              <a:t>неизвестное</a:t>
            </a:r>
            <a:r>
              <a:rPr lang="ru-RU" b="1" dirty="0">
                <a:solidFill>
                  <a:srgbClr val="C00000"/>
                </a:solidFill>
                <a:latin typeface="Times New Roman" pitchFamily="18" charset="0"/>
                <a:cs typeface="Times New Roman" pitchFamily="18" charset="0"/>
              </a:rPr>
              <a:t>» – это катастрофы и аварии, которые никто не способен предусмотреть. </a:t>
            </a:r>
            <a:r>
              <a:rPr lang="ru-RU" dirty="0">
                <a:latin typeface="Times New Roman" pitchFamily="18" charset="0"/>
                <a:cs typeface="Times New Roman" pitchFamily="18" charset="0"/>
              </a:rPr>
              <a:t>Это может быть порча продукции, нарушение технологии, несущее угрозу отравления и человеческих жертв. </a:t>
            </a:r>
          </a:p>
        </p:txBody>
      </p:sp>
    </p:spTree>
    <p:extLst>
      <p:ext uri="{BB962C8B-B14F-4D97-AF65-F5344CB8AC3E}">
        <p14:creationId xmlns:p14="http://schemas.microsoft.com/office/powerpoint/2010/main" val="845993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кругленный прямоугольник 8"/>
          <p:cNvSpPr/>
          <p:nvPr/>
        </p:nvSpPr>
        <p:spPr>
          <a:xfrm>
            <a:off x="1936750" y="2852936"/>
            <a:ext cx="6804025" cy="1224136"/>
          </a:xfrm>
          <a:prstGeom prst="roundRect">
            <a:avLst/>
          </a:prstGeom>
          <a:solidFill>
            <a:schemeClr val="accent1">
              <a:lumMod val="20000"/>
              <a:lumOff val="80000"/>
            </a:schemeClr>
          </a:solidFill>
          <a:ln>
            <a:solidFill>
              <a:srgbClr val="00B0F0"/>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ru-RU" sz="2400" b="1" dirty="0" smtClean="0">
                <a:solidFill>
                  <a:srgbClr val="333333"/>
                </a:solidFill>
                <a:latin typeface="Times New Roman" pitchFamily="18" charset="0"/>
                <a:ea typeface="Times New Roman"/>
                <a:cs typeface="Times New Roman" pitchFamily="18" charset="0"/>
              </a:rPr>
              <a:t>Нарушение </a:t>
            </a:r>
            <a:r>
              <a:rPr lang="ru-RU" sz="2400" b="1" dirty="0">
                <a:solidFill>
                  <a:srgbClr val="333333"/>
                </a:solidFill>
                <a:latin typeface="Times New Roman" pitchFamily="18" charset="0"/>
                <a:ea typeface="Times New Roman"/>
                <a:cs typeface="Times New Roman" pitchFamily="18" charset="0"/>
              </a:rPr>
              <a:t>нормального </a:t>
            </a:r>
            <a:r>
              <a:rPr lang="ru-RU" sz="2400" b="1" dirty="0" smtClean="0">
                <a:solidFill>
                  <a:srgbClr val="333333"/>
                </a:solidFill>
                <a:latin typeface="Times New Roman" pitchFamily="18" charset="0"/>
                <a:ea typeface="Times New Roman"/>
                <a:cs typeface="Times New Roman" pitchFamily="18" charset="0"/>
              </a:rPr>
              <a:t>функционирования организации;</a:t>
            </a:r>
            <a:r>
              <a:rPr lang="ru-RU" sz="2400" b="1" dirty="0">
                <a:solidFill>
                  <a:srgbClr val="333333"/>
                </a:solidFill>
                <a:latin typeface="Times New Roman" pitchFamily="18" charset="0"/>
                <a:ea typeface="Times New Roman"/>
                <a:cs typeface="Times New Roman" pitchFamily="18" charset="0"/>
              </a:rPr>
              <a:t/>
            </a:r>
            <a:br>
              <a:rPr lang="ru-RU" sz="2400" b="1" dirty="0">
                <a:solidFill>
                  <a:srgbClr val="333333"/>
                </a:solidFill>
                <a:latin typeface="Times New Roman" pitchFamily="18" charset="0"/>
                <a:ea typeface="Times New Roman"/>
                <a:cs typeface="Times New Roman" pitchFamily="18" charset="0"/>
              </a:rPr>
            </a:br>
            <a:endParaRPr lang="ru-RU" sz="2400" b="1" dirty="0">
              <a:latin typeface="Times New Roman" pitchFamily="18" charset="0"/>
              <a:cs typeface="Times New Roman" pitchFamily="18" charset="0"/>
            </a:endParaRPr>
          </a:p>
        </p:txBody>
      </p:sp>
      <p:sp>
        <p:nvSpPr>
          <p:cNvPr id="15" name="Скругленный прямоугольник 14"/>
          <p:cNvSpPr/>
          <p:nvPr/>
        </p:nvSpPr>
        <p:spPr>
          <a:xfrm>
            <a:off x="1932171" y="273050"/>
            <a:ext cx="6761162" cy="1003300"/>
          </a:xfrm>
          <a:prstGeom prst="roundRect">
            <a:avLst/>
          </a:prstGeom>
          <a:solidFill>
            <a:schemeClr val="bg2"/>
          </a:solidFill>
          <a:ln>
            <a:solidFill>
              <a:schemeClr val="accent2"/>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ru-RU" sz="2400" b="1" dirty="0" smtClean="0">
                <a:solidFill>
                  <a:srgbClr val="333333"/>
                </a:solidFill>
                <a:latin typeface="Times New Roman" pitchFamily="18" charset="0"/>
                <a:ea typeface="Times New Roman"/>
                <a:cs typeface="Times New Roman" pitchFamily="18" charset="0"/>
              </a:rPr>
              <a:t>Общий рост напряженности</a:t>
            </a:r>
            <a:r>
              <a:rPr lang="ru-RU" sz="2400" b="1" dirty="0">
                <a:solidFill>
                  <a:srgbClr val="333333"/>
                </a:solidFill>
                <a:latin typeface="Times New Roman" pitchFamily="18" charset="0"/>
                <a:ea typeface="Times New Roman"/>
                <a:cs typeface="Times New Roman" pitchFamily="18" charset="0"/>
              </a:rPr>
              <a:t/>
            </a:r>
            <a:br>
              <a:rPr lang="ru-RU" sz="2400" b="1" dirty="0">
                <a:solidFill>
                  <a:srgbClr val="333333"/>
                </a:solidFill>
                <a:latin typeface="Times New Roman" pitchFamily="18" charset="0"/>
                <a:ea typeface="Times New Roman"/>
                <a:cs typeface="Times New Roman" pitchFamily="18" charset="0"/>
              </a:rPr>
            </a:br>
            <a:endParaRPr lang="ru-RU" b="1" dirty="0">
              <a:solidFill>
                <a:srgbClr val="000000"/>
              </a:solidFill>
              <a:latin typeface="Times New Roman" pitchFamily="18" charset="0"/>
              <a:cs typeface="Times New Roman" pitchFamily="18" charset="0"/>
            </a:endParaRPr>
          </a:p>
        </p:txBody>
      </p:sp>
      <p:sp>
        <p:nvSpPr>
          <p:cNvPr id="16" name="Скругленный прямоугольник 15"/>
          <p:cNvSpPr/>
          <p:nvPr/>
        </p:nvSpPr>
        <p:spPr>
          <a:xfrm>
            <a:off x="2013207" y="4437112"/>
            <a:ext cx="6761162" cy="1260475"/>
          </a:xfrm>
          <a:prstGeom prst="roundRect">
            <a:avLst/>
          </a:prstGeom>
          <a:solidFill>
            <a:schemeClr val="bg1"/>
          </a:solidFill>
          <a:ln>
            <a:solidFill>
              <a:srgbClr val="C00000"/>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ru-RU" sz="2400" b="1" dirty="0" smtClean="0">
                <a:solidFill>
                  <a:srgbClr val="333333"/>
                </a:solidFill>
                <a:latin typeface="Times New Roman" pitchFamily="18" charset="0"/>
                <a:ea typeface="Times New Roman"/>
                <a:cs typeface="Times New Roman" pitchFamily="18" charset="0"/>
              </a:rPr>
              <a:t>Нанесение </a:t>
            </a:r>
            <a:r>
              <a:rPr lang="ru-RU" sz="2400" b="1" dirty="0">
                <a:solidFill>
                  <a:srgbClr val="333333"/>
                </a:solidFill>
                <a:latin typeface="Times New Roman" pitchFamily="18" charset="0"/>
                <a:ea typeface="Times New Roman"/>
                <a:cs typeface="Times New Roman" pitchFamily="18" charset="0"/>
              </a:rPr>
              <a:t>ущерба </a:t>
            </a:r>
            <a:r>
              <a:rPr lang="ru-RU" sz="2400" b="1" dirty="0" smtClean="0">
                <a:solidFill>
                  <a:srgbClr val="333333"/>
                </a:solidFill>
                <a:latin typeface="Times New Roman" pitchFamily="18" charset="0"/>
                <a:ea typeface="Times New Roman"/>
                <a:cs typeface="Times New Roman" pitchFamily="18" charset="0"/>
              </a:rPr>
              <a:t>имиджу организации или ее руководству</a:t>
            </a:r>
            <a:endParaRPr lang="ru-RU" sz="2400" b="1" dirty="0">
              <a:latin typeface="Times New Roman" pitchFamily="18" charset="0"/>
              <a:cs typeface="Times New Roman" pitchFamily="18" charset="0"/>
            </a:endParaRPr>
          </a:p>
        </p:txBody>
      </p:sp>
      <p:sp>
        <p:nvSpPr>
          <p:cNvPr id="4" name="Выноска со стрелкой вправо 3"/>
          <p:cNvSpPr/>
          <p:nvPr/>
        </p:nvSpPr>
        <p:spPr>
          <a:xfrm>
            <a:off x="251520" y="620688"/>
            <a:ext cx="1685330" cy="5292750"/>
          </a:xfrm>
          <a:prstGeom prst="rightArrowCallout">
            <a:avLst/>
          </a:prstGeom>
          <a:solidFill>
            <a:schemeClr val="accent6">
              <a:lumMod val="20000"/>
              <a:lumOff val="8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a:defRPr/>
            </a:pPr>
            <a:r>
              <a:rPr lang="ru-RU" sz="2800" b="1" dirty="0">
                <a:solidFill>
                  <a:schemeClr val="tx1"/>
                </a:solidFill>
                <a:latin typeface="Times New Roman" pitchFamily="18" charset="0"/>
                <a:cs typeface="Times New Roman" pitchFamily="18" charset="0"/>
              </a:rPr>
              <a:t>Последствия кризиса:</a:t>
            </a:r>
          </a:p>
        </p:txBody>
      </p:sp>
      <p:sp>
        <p:nvSpPr>
          <p:cNvPr id="5" name="Стрелка вправо 4"/>
          <p:cNvSpPr/>
          <p:nvPr/>
        </p:nvSpPr>
        <p:spPr>
          <a:xfrm>
            <a:off x="1397184" y="525337"/>
            <a:ext cx="534987" cy="720725"/>
          </a:xfrm>
          <a:prstGeom prst="rightArrow">
            <a:avLst>
              <a:gd name="adj1" fmla="val 50000"/>
              <a:gd name="adj2" fmla="val 53819"/>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2" name="Стрелка вправо 11"/>
          <p:cNvSpPr/>
          <p:nvPr/>
        </p:nvSpPr>
        <p:spPr>
          <a:xfrm>
            <a:off x="1395181" y="4564062"/>
            <a:ext cx="534987" cy="719138"/>
          </a:xfrm>
          <a:prstGeom prst="rightArrow">
            <a:avLst>
              <a:gd name="adj1" fmla="val 50000"/>
              <a:gd name="adj2" fmla="val 53819"/>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0" name="Стрелка вправо 9"/>
          <p:cNvSpPr/>
          <p:nvPr/>
        </p:nvSpPr>
        <p:spPr>
          <a:xfrm>
            <a:off x="1423988" y="1613541"/>
            <a:ext cx="534987" cy="720725"/>
          </a:xfrm>
          <a:prstGeom prst="rightArrow">
            <a:avLst>
              <a:gd name="adj1" fmla="val 50000"/>
              <a:gd name="adj2" fmla="val 53819"/>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1" name="Скругленный прямоугольник 10"/>
          <p:cNvSpPr/>
          <p:nvPr/>
        </p:nvSpPr>
        <p:spPr>
          <a:xfrm>
            <a:off x="1958975" y="1472252"/>
            <a:ext cx="6761162" cy="1092651"/>
          </a:xfrm>
          <a:prstGeom prst="roundRect">
            <a:avLst/>
          </a:prstGeom>
          <a:solidFill>
            <a:schemeClr val="bg2"/>
          </a:solidFill>
          <a:ln>
            <a:solidFill>
              <a:schemeClr val="accent1"/>
            </a:solidFill>
          </a:ln>
        </p:spPr>
        <p:style>
          <a:lnRef idx="2">
            <a:schemeClr val="accent4"/>
          </a:lnRef>
          <a:fillRef idx="1">
            <a:schemeClr val="lt1"/>
          </a:fillRef>
          <a:effectRef idx="0">
            <a:schemeClr val="accent4"/>
          </a:effectRef>
          <a:fontRef idx="minor">
            <a:schemeClr val="dk1"/>
          </a:fontRef>
        </p:style>
        <p:txBody>
          <a:bodyPr anchor="ctr"/>
          <a:lstStyle/>
          <a:p>
            <a:pPr algn="ctr">
              <a:defRPr/>
            </a:pPr>
            <a:r>
              <a:rPr lang="ru-RU" sz="2400" b="1" dirty="0" smtClean="0">
                <a:solidFill>
                  <a:srgbClr val="333333"/>
                </a:solidFill>
                <a:latin typeface="Times New Roman" pitchFamily="18" charset="0"/>
                <a:ea typeface="Times New Roman"/>
                <a:cs typeface="Times New Roman" pitchFamily="18" charset="0"/>
              </a:rPr>
              <a:t>Попадание </a:t>
            </a:r>
            <a:r>
              <a:rPr lang="ru-RU" sz="2400" b="1" dirty="0">
                <a:solidFill>
                  <a:srgbClr val="333333"/>
                </a:solidFill>
                <a:latin typeface="Times New Roman" pitchFamily="18" charset="0"/>
                <a:ea typeface="Times New Roman"/>
                <a:cs typeface="Times New Roman" pitchFamily="18" charset="0"/>
              </a:rPr>
              <a:t>под пристальный взор </a:t>
            </a:r>
            <a:r>
              <a:rPr lang="ru-RU" sz="2400" b="1" dirty="0" smtClean="0">
                <a:solidFill>
                  <a:srgbClr val="333333"/>
                </a:solidFill>
                <a:latin typeface="Times New Roman" pitchFamily="18" charset="0"/>
                <a:ea typeface="Times New Roman"/>
                <a:cs typeface="Times New Roman" pitchFamily="18" charset="0"/>
              </a:rPr>
              <a:t>СМИ</a:t>
            </a:r>
            <a:endParaRPr lang="ru-RU" b="1"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2698859"/>
      </p:ext>
    </p:extLst>
  </p:cSld>
  <p:clrMapOvr>
    <a:masterClrMapping/>
  </p:clrMapOvr>
  <p:transition advClick="0" advTm="7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267" name="AutoShape 9"/>
          <p:cNvCxnSpPr>
            <a:cxnSpLocks noChangeShapeType="1"/>
          </p:cNvCxnSpPr>
          <p:nvPr/>
        </p:nvCxnSpPr>
        <p:spPr bwMode="auto">
          <a:xfrm>
            <a:off x="3805238" y="3065158"/>
            <a:ext cx="47148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268" name="AutoShape 16"/>
          <p:cNvCxnSpPr>
            <a:cxnSpLocks noChangeShapeType="1"/>
          </p:cNvCxnSpPr>
          <p:nvPr/>
        </p:nvCxnSpPr>
        <p:spPr bwMode="auto">
          <a:xfrm>
            <a:off x="4787900" y="2116138"/>
            <a:ext cx="19919" cy="260900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69" name="AutoShape 18"/>
          <p:cNvCxnSpPr>
            <a:cxnSpLocks noChangeShapeType="1"/>
          </p:cNvCxnSpPr>
          <p:nvPr/>
        </p:nvCxnSpPr>
        <p:spPr bwMode="auto">
          <a:xfrm>
            <a:off x="4979194" y="3889685"/>
            <a:ext cx="0" cy="835459"/>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1270" name="Oval 26"/>
          <p:cNvSpPr>
            <a:spLocks noChangeArrowheads="1"/>
          </p:cNvSpPr>
          <p:nvPr/>
        </p:nvSpPr>
        <p:spPr bwMode="auto">
          <a:xfrm>
            <a:off x="916578" y="4725144"/>
            <a:ext cx="7516813" cy="1346200"/>
          </a:xfrm>
          <a:prstGeom prst="ellipse">
            <a:avLst/>
          </a:prstGeom>
          <a:solidFill>
            <a:schemeClr val="tx2">
              <a:lumMod val="60000"/>
              <a:lumOff val="40000"/>
            </a:schemeClr>
          </a:solidFill>
          <a:ln w="9525">
            <a:solidFill>
              <a:srgbClr val="C00000"/>
            </a:solidFill>
            <a:round/>
            <a:headEnd/>
            <a:tailEnd/>
          </a:ln>
          <a:effectLst>
            <a:outerShdw dist="107763" dir="13500000" algn="ctr" rotWithShape="0">
              <a:srgbClr val="808080">
                <a:alpha val="50000"/>
              </a:srgbClr>
            </a:outerShdw>
          </a:effectLst>
        </p:spPr>
        <p:txBody>
          <a:bodyPr/>
          <a:lstStyle/>
          <a:p>
            <a:pPr algn="ctr">
              <a:lnSpc>
                <a:spcPct val="115000"/>
              </a:lnSpc>
              <a:defRPr/>
            </a:pPr>
            <a:r>
              <a:rPr lang="ru-RU" sz="2800" b="1" dirty="0">
                <a:solidFill>
                  <a:srgbClr val="C00000"/>
                </a:solidFill>
                <a:latin typeface="Times New Roman" pitchFamily="18" charset="0"/>
                <a:cs typeface="Times New Roman" pitchFamily="18" charset="0"/>
              </a:rPr>
              <a:t>Процесс управления проблемами</a:t>
            </a:r>
          </a:p>
        </p:txBody>
      </p:sp>
      <p:sp>
        <p:nvSpPr>
          <p:cNvPr id="11271" name="Text Box 2"/>
          <p:cNvSpPr txBox="1">
            <a:spLocks noChangeArrowheads="1"/>
          </p:cNvSpPr>
          <p:nvPr/>
        </p:nvSpPr>
        <p:spPr bwMode="auto">
          <a:xfrm>
            <a:off x="5272088" y="1752600"/>
            <a:ext cx="3719512" cy="1312242"/>
          </a:xfrm>
          <a:prstGeom prst="rect">
            <a:avLst/>
          </a:prstGeom>
          <a:solidFill>
            <a:srgbClr val="FFFFFF"/>
          </a:solidFill>
          <a:ln w="9525">
            <a:solidFill>
              <a:srgbClr val="C00000"/>
            </a:solidFill>
            <a:miter lim="800000"/>
            <a:headEnd/>
            <a:tailEnd/>
          </a:ln>
          <a:effectLst>
            <a:outerShdw dist="107763" dir="13500000" algn="ctr" rotWithShape="0">
              <a:srgbClr val="808080">
                <a:alpha val="50000"/>
              </a:srgbClr>
            </a:outerShdw>
          </a:effec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US" b="1" dirty="0" smtClean="0">
                <a:latin typeface="Times New Roman" pitchFamily="18" charset="0"/>
                <a:cs typeface="Times New Roman" pitchFamily="18" charset="0"/>
              </a:rPr>
              <a:t>III</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Поиск </a:t>
            </a:r>
            <a:r>
              <a:rPr lang="ru-RU" b="1" dirty="0">
                <a:latin typeface="Times New Roman" pitchFamily="18" charset="0"/>
                <a:cs typeface="Times New Roman" pitchFamily="18" charset="0"/>
              </a:rPr>
              <a:t>альтернативных вариантов действий по разрешению проблемных ситуаций</a:t>
            </a:r>
          </a:p>
        </p:txBody>
      </p:sp>
      <p:sp>
        <p:nvSpPr>
          <p:cNvPr id="11272" name="Text Box 3"/>
          <p:cNvSpPr txBox="1">
            <a:spLocks noChangeArrowheads="1"/>
          </p:cNvSpPr>
          <p:nvPr/>
        </p:nvSpPr>
        <p:spPr bwMode="auto">
          <a:xfrm>
            <a:off x="228600" y="2348880"/>
            <a:ext cx="3576638" cy="2008808"/>
          </a:xfrm>
          <a:prstGeom prst="rect">
            <a:avLst/>
          </a:prstGeom>
          <a:solidFill>
            <a:srgbClr val="FFFFFF"/>
          </a:solidFill>
          <a:ln w="9525">
            <a:solidFill>
              <a:srgbClr val="C00000"/>
            </a:solidFill>
            <a:miter lim="800000"/>
            <a:headEnd/>
            <a:tailEnd/>
          </a:ln>
          <a:effectLst>
            <a:outerShdw dist="107763" dir="13500000" algn="ctr" rotWithShape="0">
              <a:srgbClr val="808080">
                <a:alpha val="50000"/>
              </a:srgbClr>
            </a:outerShdw>
          </a:effec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b="1" dirty="0" smtClean="0">
                <a:latin typeface="Times New Roman" pitchFamily="18" charset="0"/>
                <a:cs typeface="Times New Roman" pitchFamily="18" charset="0"/>
              </a:rPr>
              <a:t>IV</a:t>
            </a:r>
            <a:r>
              <a:rPr lang="ru-RU"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Разработка </a:t>
            </a:r>
            <a:r>
              <a:rPr lang="ru-RU" b="1" dirty="0">
                <a:latin typeface="Times New Roman" pitchFamily="18" charset="0"/>
                <a:cs typeface="Times New Roman" pitchFamily="18" charset="0"/>
              </a:rPr>
              <a:t>и воплощение в жизнь программы организации по расширению влияния на приоритетные группы общественности и налаживанию с ними </a:t>
            </a:r>
            <a:r>
              <a:rPr lang="ru-RU" b="1" dirty="0" smtClean="0">
                <a:latin typeface="Times New Roman" pitchFamily="18" charset="0"/>
                <a:cs typeface="Times New Roman" pitchFamily="18" charset="0"/>
              </a:rPr>
              <a:t>контактов</a:t>
            </a:r>
            <a:endParaRPr lang="ru-RU" b="1" dirty="0">
              <a:latin typeface="Times New Roman" pitchFamily="18" charset="0"/>
              <a:cs typeface="Times New Roman" pitchFamily="18" charset="0"/>
            </a:endParaRPr>
          </a:p>
        </p:txBody>
      </p:sp>
      <p:sp>
        <p:nvSpPr>
          <p:cNvPr id="11273" name="Text Box 4"/>
          <p:cNvSpPr txBox="1">
            <a:spLocks noChangeArrowheads="1"/>
          </p:cNvSpPr>
          <p:nvPr/>
        </p:nvSpPr>
        <p:spPr bwMode="auto">
          <a:xfrm>
            <a:off x="228600" y="381000"/>
            <a:ext cx="3590925" cy="1371600"/>
          </a:xfrm>
          <a:prstGeom prst="rect">
            <a:avLst/>
          </a:prstGeom>
          <a:solidFill>
            <a:srgbClr val="FFFFFF"/>
          </a:solidFill>
          <a:ln w="9525">
            <a:solidFill>
              <a:srgbClr val="C00000"/>
            </a:solidFill>
            <a:miter lim="800000"/>
            <a:headEnd/>
            <a:tailEnd/>
          </a:ln>
          <a:effectLst>
            <a:outerShdw dist="107763" dir="13500000" algn="ctr" rotWithShape="0">
              <a:srgbClr val="808080">
                <a:alpha val="50000"/>
              </a:srgbClr>
            </a:outerShdw>
          </a:effec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US" sz="2000" b="1" dirty="0" smtClean="0">
                <a:latin typeface="Times New Roman" pitchFamily="18" charset="0"/>
                <a:cs typeface="Times New Roman" pitchFamily="18" charset="0"/>
              </a:rPr>
              <a:t>I</a:t>
            </a:r>
            <a:r>
              <a:rPr lang="ru-RU" sz="2000" b="1" dirty="0" smtClean="0">
                <a:latin typeface="Times New Roman" pitchFamily="18" charset="0"/>
                <a:cs typeface="Times New Roman" pitchFamily="18" charset="0"/>
              </a:rPr>
              <a:t>. Идентификация </a:t>
            </a:r>
            <a:r>
              <a:rPr lang="ru-RU" sz="2000" b="1" dirty="0">
                <a:latin typeface="Times New Roman" pitchFamily="18" charset="0"/>
                <a:cs typeface="Times New Roman" pitchFamily="18" charset="0"/>
              </a:rPr>
              <a:t>проблем особенно важных для </a:t>
            </a:r>
            <a:r>
              <a:rPr lang="ru-RU" sz="2000" b="1" dirty="0" smtClean="0">
                <a:latin typeface="Times New Roman" pitchFamily="18" charset="0"/>
                <a:cs typeface="Times New Roman" pitchFamily="18" charset="0"/>
              </a:rPr>
              <a:t>организации</a:t>
            </a:r>
            <a:endParaRPr lang="ru-RU" sz="2000" b="1" dirty="0">
              <a:latin typeface="Times New Roman" pitchFamily="18" charset="0"/>
              <a:cs typeface="Times New Roman" pitchFamily="18" charset="0"/>
            </a:endParaRPr>
          </a:p>
        </p:txBody>
      </p:sp>
      <p:sp>
        <p:nvSpPr>
          <p:cNvPr id="11274" name="Text Box 6"/>
          <p:cNvSpPr txBox="1">
            <a:spLocks noChangeArrowheads="1"/>
          </p:cNvSpPr>
          <p:nvPr/>
        </p:nvSpPr>
        <p:spPr bwMode="auto">
          <a:xfrm>
            <a:off x="5346700" y="381000"/>
            <a:ext cx="3644900" cy="1103784"/>
          </a:xfrm>
          <a:prstGeom prst="rect">
            <a:avLst/>
          </a:prstGeom>
          <a:solidFill>
            <a:srgbClr val="FFFFFF"/>
          </a:solidFill>
          <a:ln w="9525">
            <a:solidFill>
              <a:srgbClr val="C00000"/>
            </a:solidFill>
            <a:miter lim="800000"/>
            <a:headEnd/>
            <a:tailEnd/>
          </a:ln>
          <a:effectLst>
            <a:outerShdw dist="107763" dir="13500000" algn="ctr" rotWithShape="0">
              <a:srgbClr val="808080">
                <a:alpha val="50000"/>
              </a:srgbClr>
            </a:outerShdw>
          </a:effec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b="1" dirty="0" smtClean="0">
                <a:latin typeface="Times New Roman" pitchFamily="18" charset="0"/>
                <a:cs typeface="Times New Roman" pitchFamily="18" charset="0"/>
              </a:rPr>
              <a:t>II</a:t>
            </a:r>
            <a:r>
              <a:rPr lang="ru-RU" b="1" dirty="0" smtClean="0">
                <a:latin typeface="Times New Roman" pitchFamily="18" charset="0"/>
                <a:cs typeface="Times New Roman" pitchFamily="18" charset="0"/>
              </a:rPr>
              <a:t>. Анализ </a:t>
            </a:r>
            <a:r>
              <a:rPr lang="ru-RU" b="1" dirty="0">
                <a:latin typeface="Times New Roman" pitchFamily="18" charset="0"/>
                <a:cs typeface="Times New Roman" pitchFamily="18" charset="0"/>
              </a:rPr>
              <a:t>воздейст­вия каждой из проблем на конкретные группы </a:t>
            </a:r>
            <a:r>
              <a:rPr lang="ru-RU" b="1" dirty="0" smtClean="0">
                <a:latin typeface="Times New Roman" pitchFamily="18" charset="0"/>
                <a:cs typeface="Times New Roman" pitchFamily="18" charset="0"/>
              </a:rPr>
              <a:t>общественности</a:t>
            </a:r>
            <a:endParaRPr lang="ru-RU" b="1" dirty="0">
              <a:latin typeface="Times New Roman" pitchFamily="18" charset="0"/>
              <a:cs typeface="Times New Roman" pitchFamily="18" charset="0"/>
            </a:endParaRPr>
          </a:p>
        </p:txBody>
      </p:sp>
      <p:cxnSp>
        <p:nvCxnSpPr>
          <p:cNvPr id="11275" name="AutoShape 8"/>
          <p:cNvCxnSpPr>
            <a:cxnSpLocks noChangeShapeType="1"/>
          </p:cNvCxnSpPr>
          <p:nvPr/>
        </p:nvCxnSpPr>
        <p:spPr bwMode="auto">
          <a:xfrm>
            <a:off x="4457700" y="944563"/>
            <a:ext cx="26988" cy="378058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76" name="AutoShape 10"/>
          <p:cNvCxnSpPr>
            <a:cxnSpLocks noChangeShapeType="1"/>
          </p:cNvCxnSpPr>
          <p:nvPr/>
        </p:nvCxnSpPr>
        <p:spPr bwMode="auto">
          <a:xfrm>
            <a:off x="4276725" y="3064842"/>
            <a:ext cx="0" cy="166030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79" name="AutoShape 13"/>
          <p:cNvCxnSpPr>
            <a:cxnSpLocks noChangeShapeType="1"/>
          </p:cNvCxnSpPr>
          <p:nvPr/>
        </p:nvCxnSpPr>
        <p:spPr bwMode="auto">
          <a:xfrm>
            <a:off x="4659312" y="1124744"/>
            <a:ext cx="68738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280" name="AutoShape 14"/>
          <p:cNvCxnSpPr>
            <a:cxnSpLocks noChangeShapeType="1"/>
            <a:endCxn id="11270" idx="0"/>
          </p:cNvCxnSpPr>
          <p:nvPr/>
        </p:nvCxnSpPr>
        <p:spPr bwMode="auto">
          <a:xfrm>
            <a:off x="4635500" y="1124744"/>
            <a:ext cx="39485" cy="360040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1281" name="AutoShape 15"/>
          <p:cNvCxnSpPr>
            <a:cxnSpLocks noChangeShapeType="1"/>
          </p:cNvCxnSpPr>
          <p:nvPr/>
        </p:nvCxnSpPr>
        <p:spPr bwMode="auto">
          <a:xfrm flipH="1">
            <a:off x="4787900" y="2114550"/>
            <a:ext cx="522288"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282" name="AutoShape 17"/>
          <p:cNvCxnSpPr>
            <a:cxnSpLocks noChangeShapeType="1"/>
          </p:cNvCxnSpPr>
          <p:nvPr/>
        </p:nvCxnSpPr>
        <p:spPr bwMode="auto">
          <a:xfrm>
            <a:off x="4979194" y="3866834"/>
            <a:ext cx="330994"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283" name="AutoShape 20"/>
          <p:cNvCxnSpPr>
            <a:cxnSpLocks noChangeShapeType="1"/>
          </p:cNvCxnSpPr>
          <p:nvPr/>
        </p:nvCxnSpPr>
        <p:spPr bwMode="auto">
          <a:xfrm>
            <a:off x="3805238" y="935038"/>
            <a:ext cx="652462" cy="95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1285" name="Text Box 7"/>
          <p:cNvSpPr txBox="1">
            <a:spLocks noChangeArrowheads="1"/>
          </p:cNvSpPr>
          <p:nvPr/>
        </p:nvSpPr>
        <p:spPr bwMode="auto">
          <a:xfrm>
            <a:off x="5341517" y="3270250"/>
            <a:ext cx="3676650" cy="1238870"/>
          </a:xfrm>
          <a:prstGeom prst="rect">
            <a:avLst/>
          </a:prstGeom>
          <a:solidFill>
            <a:srgbClr val="FFFFFF"/>
          </a:solidFill>
          <a:ln w="9525">
            <a:solidFill>
              <a:srgbClr val="C00000"/>
            </a:solidFill>
            <a:miter lim="800000"/>
            <a:headEnd/>
            <a:tailEnd/>
          </a:ln>
          <a:effectLst>
            <a:outerShdw dist="107763" dir="13500000" algn="ctr" rotWithShape="0">
              <a:srgbClr val="808080">
                <a:alpha val="50000"/>
              </a:srgbClr>
            </a:outerShdw>
          </a:effec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b="1" dirty="0" smtClean="0">
                <a:latin typeface="Times New Roman" pitchFamily="18" charset="0"/>
                <a:cs typeface="Times New Roman" pitchFamily="18" charset="0"/>
              </a:rPr>
              <a:t>V</a:t>
            </a:r>
            <a:r>
              <a:rPr lang="ru-RU" b="1" dirty="0" smtClean="0">
                <a:latin typeface="Times New Roman" pitchFamily="18" charset="0"/>
                <a:cs typeface="Times New Roman" pitchFamily="18" charset="0"/>
              </a:rPr>
              <a:t>. Оценка </a:t>
            </a:r>
            <a:r>
              <a:rPr lang="ru-RU" b="1" dirty="0">
                <a:latin typeface="Times New Roman" pitchFamily="18" charset="0"/>
                <a:cs typeface="Times New Roman" pitchFamily="18" charset="0"/>
              </a:rPr>
              <a:t>результатов выполнения программы с точки зрения достижения целей </a:t>
            </a:r>
            <a:r>
              <a:rPr lang="ru-RU" b="1" dirty="0" smtClean="0">
                <a:latin typeface="Times New Roman" pitchFamily="18" charset="0"/>
                <a:cs typeface="Times New Roman" pitchFamily="18" charset="0"/>
              </a:rPr>
              <a:t>организации</a:t>
            </a:r>
            <a:r>
              <a:rPr lang="ru-RU"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955431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C00000"/>
                </a:solidFill>
                <a:latin typeface="Times New Roman" pitchFamily="18" charset="0"/>
                <a:cs typeface="Times New Roman" pitchFamily="18" charset="0"/>
              </a:rPr>
              <a:t>ПЛАН ЛЕКЦИИ:</a:t>
            </a:r>
            <a:endParaRPr lang="ru-RU" b="1" dirty="0">
              <a:solidFill>
                <a:srgbClr val="C00000"/>
              </a:solidFill>
              <a:latin typeface="Times New Roman" pitchFamily="18" charset="0"/>
              <a:cs typeface="Times New Roman" pitchFamily="18" charset="0"/>
            </a:endParaRPr>
          </a:p>
        </p:txBody>
      </p:sp>
      <p:sp>
        <p:nvSpPr>
          <p:cNvPr id="3" name="Объект 2"/>
          <p:cNvSpPr>
            <a:spLocks noGrp="1"/>
          </p:cNvSpPr>
          <p:nvPr>
            <p:ph idx="1"/>
          </p:nvPr>
        </p:nvSpPr>
        <p:spPr>
          <a:xfrm>
            <a:off x="467544" y="1484784"/>
            <a:ext cx="8219256" cy="4641379"/>
          </a:xfrm>
          <a:solidFill>
            <a:schemeClr val="accent3"/>
          </a:solidFill>
        </p:spPr>
        <p:txBody>
          <a:bodyPr>
            <a:normAutofit lnSpcReduction="10000"/>
          </a:bodyPr>
          <a:lstStyle/>
          <a:p>
            <a:pPr marL="0" indent="0" algn="just">
              <a:buNone/>
            </a:pPr>
            <a:r>
              <a:rPr lang="ru-RU" sz="3600" b="1" dirty="0" smtClean="0">
                <a:latin typeface="Times New Roman" pitchFamily="18" charset="0"/>
                <a:cs typeface="Times New Roman" pitchFamily="18" charset="0"/>
              </a:rPr>
              <a:t>1. Понятия и сущность кризисной ситуации.</a:t>
            </a:r>
          </a:p>
          <a:p>
            <a:pPr marL="0" indent="0" algn="just">
              <a:buNone/>
            </a:pPr>
            <a:r>
              <a:rPr lang="ru-RU" sz="3600" b="1" i="1" dirty="0" smtClean="0">
                <a:latin typeface="Times New Roman" pitchFamily="18" charset="0"/>
                <a:cs typeface="Times New Roman" pitchFamily="18" charset="0"/>
              </a:rPr>
              <a:t>2.</a:t>
            </a:r>
            <a:r>
              <a:rPr lang="ru-RU" sz="3600" b="1" dirty="0">
                <a:latin typeface="Times New Roman" pitchFamily="18" charset="0"/>
                <a:cs typeface="Times New Roman" pitchFamily="18" charset="0"/>
              </a:rPr>
              <a:t> </a:t>
            </a:r>
            <a:r>
              <a:rPr lang="ru-RU" sz="3600" b="1" dirty="0" smtClean="0">
                <a:latin typeface="Times New Roman" pitchFamily="18" charset="0"/>
                <a:cs typeface="Times New Roman" pitchFamily="18" charset="0"/>
              </a:rPr>
              <a:t>Классификация кризисных </a:t>
            </a:r>
            <a:r>
              <a:rPr lang="ru-RU" sz="3600" b="1" dirty="0">
                <a:latin typeface="Times New Roman" pitchFamily="18" charset="0"/>
                <a:cs typeface="Times New Roman" pitchFamily="18" charset="0"/>
              </a:rPr>
              <a:t>ситуации.</a:t>
            </a:r>
          </a:p>
          <a:p>
            <a:pPr marL="0" indent="0" algn="just">
              <a:buNone/>
            </a:pPr>
            <a:r>
              <a:rPr lang="ru-RU" sz="3600" b="1" i="1" dirty="0">
                <a:latin typeface="Times New Roman" pitchFamily="18" charset="0"/>
                <a:cs typeface="Times New Roman" pitchFamily="18" charset="0"/>
              </a:rPr>
              <a:t>3</a:t>
            </a:r>
            <a:r>
              <a:rPr lang="ru-RU" sz="3600" b="1" i="1" dirty="0" smtClean="0">
                <a:latin typeface="Times New Roman" pitchFamily="18" charset="0"/>
                <a:cs typeface="Times New Roman" pitchFamily="18" charset="0"/>
              </a:rPr>
              <a:t>.</a:t>
            </a:r>
            <a:r>
              <a:rPr lang="ru-RU" sz="3600" b="1" dirty="0" smtClean="0">
                <a:latin typeface="Times New Roman" pitchFamily="18" charset="0"/>
                <a:cs typeface="Times New Roman" pitchFamily="18" charset="0"/>
              </a:rPr>
              <a:t> Основные направления кризис-менеджмента.</a:t>
            </a:r>
          </a:p>
          <a:p>
            <a:pPr marL="0" indent="0" algn="just">
              <a:buNone/>
            </a:pPr>
            <a:r>
              <a:rPr lang="ru-RU" sz="3600" b="1" dirty="0" smtClean="0">
                <a:latin typeface="Times New Roman" pitchFamily="18" charset="0"/>
                <a:cs typeface="Times New Roman" pitchFamily="18" charset="0"/>
              </a:rPr>
              <a:t>4.Основные </a:t>
            </a:r>
            <a:r>
              <a:rPr lang="ru-RU" sz="3600" b="1" dirty="0">
                <a:latin typeface="Times New Roman" pitchFamily="18" charset="0"/>
                <a:cs typeface="Times New Roman" pitchFamily="18" charset="0"/>
              </a:rPr>
              <a:t>цели государственного </a:t>
            </a:r>
            <a:r>
              <a:rPr lang="ru-RU" sz="3600" b="1" dirty="0" smtClean="0">
                <a:latin typeface="Times New Roman" pitchFamily="18" charset="0"/>
                <a:cs typeface="Times New Roman" pitchFamily="18" charset="0"/>
              </a:rPr>
              <a:t>антикризисного PR.</a:t>
            </a:r>
            <a:endParaRPr lang="ru-RU" sz="3600" b="1" dirty="0">
              <a:latin typeface="Times New Roman" pitchFamily="18" charset="0"/>
              <a:cs typeface="Times New Roman" pitchFamily="18" charset="0"/>
            </a:endParaRPr>
          </a:p>
          <a:p>
            <a:pPr marL="0" indent="0">
              <a:buNone/>
            </a:pP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608543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91264" cy="5793507"/>
          </a:xfrm>
        </p:spPr>
        <p:txBody>
          <a:bodyPr>
            <a:normAutofit/>
          </a:bodyPr>
          <a:lstStyle/>
          <a:p>
            <a:pPr algn="just"/>
            <a:r>
              <a:rPr lang="ru-RU" sz="4000" b="1" dirty="0">
                <a:solidFill>
                  <a:srgbClr val="C00000"/>
                </a:solidFill>
                <a:latin typeface="Times New Roman" pitchFamily="18" charset="0"/>
                <a:cs typeface="Times New Roman" pitchFamily="18" charset="0"/>
              </a:rPr>
              <a:t>Кризис-менеджмент - это искусство овладения сложной ситуацией, устранение большей степени риска и неопределенности, позволяющее подчинить своей воле большинство нежелательных процессов и взять контроль над происходящим. </a:t>
            </a:r>
          </a:p>
        </p:txBody>
      </p:sp>
    </p:spTree>
    <p:extLst>
      <p:ext uri="{BB962C8B-B14F-4D97-AF65-F5344CB8AC3E}">
        <p14:creationId xmlns:p14="http://schemas.microsoft.com/office/powerpoint/2010/main" val="3248262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260648"/>
            <a:ext cx="8291264" cy="5865515"/>
          </a:xfrm>
        </p:spPr>
        <p:txBody>
          <a:bodyPr>
            <a:normAutofit lnSpcReduction="10000"/>
          </a:bodyPr>
          <a:lstStyle/>
          <a:p>
            <a:pPr marL="0" indent="0" algn="just">
              <a:buNone/>
            </a:pPr>
            <a:r>
              <a:rPr lang="ru-RU" sz="4000" b="1" dirty="0">
                <a:solidFill>
                  <a:srgbClr val="C00000"/>
                </a:solidFill>
                <a:latin typeface="Times New Roman" pitchFamily="18" charset="0"/>
                <a:cs typeface="Times New Roman" pitchFamily="18" charset="0"/>
              </a:rPr>
              <a:t>Кризисный PR – одно из основных направлений связей с общественностью. </a:t>
            </a:r>
            <a:endParaRPr lang="ru-RU" sz="4000" b="1" dirty="0" smtClean="0">
              <a:solidFill>
                <a:srgbClr val="C00000"/>
              </a:solidFill>
              <a:latin typeface="Times New Roman" pitchFamily="18" charset="0"/>
              <a:cs typeface="Times New Roman" pitchFamily="18" charset="0"/>
            </a:endParaRPr>
          </a:p>
          <a:p>
            <a:pPr marL="0" indent="0" algn="just">
              <a:buNone/>
            </a:pPr>
            <a:r>
              <a:rPr lang="ru-RU" sz="4000" b="1" dirty="0" smtClean="0">
                <a:latin typeface="Times New Roman" pitchFamily="18" charset="0"/>
                <a:cs typeface="Times New Roman" pitchFamily="18" charset="0"/>
              </a:rPr>
              <a:t>Кризисная </a:t>
            </a:r>
            <a:r>
              <a:rPr lang="ru-RU" sz="4000" b="1" dirty="0">
                <a:latin typeface="Times New Roman" pitchFamily="18" charset="0"/>
                <a:cs typeface="Times New Roman" pitchFamily="18" charset="0"/>
              </a:rPr>
              <a:t>ситуация характеризуется тремя параметрами: угроза существования, отсутствие времени, стресс у людей, отвечающих за управление в данной ситуации.</a:t>
            </a:r>
          </a:p>
        </p:txBody>
      </p:sp>
    </p:spTree>
    <p:extLst>
      <p:ext uri="{BB962C8B-B14F-4D97-AF65-F5344CB8AC3E}">
        <p14:creationId xmlns:p14="http://schemas.microsoft.com/office/powerpoint/2010/main" val="267526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0000"/>
                </a:solidFill>
              </a:rPr>
              <a:t>Кризисные фазы:</a:t>
            </a:r>
            <a:endParaRPr lang="ru-RU" b="1" dirty="0">
              <a:solidFill>
                <a:srgbClr val="FF0000"/>
              </a:solidFill>
            </a:endParaRPr>
          </a:p>
        </p:txBody>
      </p:sp>
      <p:sp>
        <p:nvSpPr>
          <p:cNvPr id="3" name="Объект 2"/>
          <p:cNvSpPr>
            <a:spLocks noGrp="1"/>
          </p:cNvSpPr>
          <p:nvPr>
            <p:ph idx="1"/>
          </p:nvPr>
        </p:nvSpPr>
        <p:spPr/>
        <p:txBody>
          <a:bodyPr/>
          <a:lstStyle/>
          <a:p>
            <a:pPr marL="0" indent="0">
              <a:lnSpc>
                <a:spcPct val="150000"/>
              </a:lnSpc>
              <a:spcAft>
                <a:spcPts val="1500"/>
              </a:spcAft>
              <a:buNone/>
            </a:pPr>
            <a:r>
              <a:rPr lang="ru-RU" b="1" dirty="0" smtClean="0">
                <a:solidFill>
                  <a:srgbClr val="333333"/>
                </a:solidFill>
                <a:effectLst/>
                <a:latin typeface="Times New Roman"/>
                <a:ea typeface="Times New Roman"/>
                <a:cs typeface="Times New Roman"/>
              </a:rPr>
              <a:t>1. - начальная (продромальная) фаза;</a:t>
            </a:r>
            <a:br>
              <a:rPr lang="ru-RU" b="1" dirty="0" smtClean="0">
                <a:solidFill>
                  <a:srgbClr val="333333"/>
                </a:solidFill>
                <a:effectLst/>
                <a:latin typeface="Times New Roman"/>
                <a:ea typeface="Times New Roman"/>
                <a:cs typeface="Times New Roman"/>
              </a:rPr>
            </a:br>
            <a:r>
              <a:rPr lang="ru-RU" b="1" dirty="0" smtClean="0">
                <a:solidFill>
                  <a:srgbClr val="333333"/>
                </a:solidFill>
                <a:effectLst/>
                <a:latin typeface="Times New Roman"/>
                <a:ea typeface="Times New Roman"/>
                <a:cs typeface="Times New Roman"/>
              </a:rPr>
              <a:t>2. - фаза обострения;</a:t>
            </a:r>
            <a:br>
              <a:rPr lang="ru-RU" b="1" dirty="0" smtClean="0">
                <a:solidFill>
                  <a:srgbClr val="333333"/>
                </a:solidFill>
                <a:effectLst/>
                <a:latin typeface="Times New Roman"/>
                <a:ea typeface="Times New Roman"/>
                <a:cs typeface="Times New Roman"/>
              </a:rPr>
            </a:br>
            <a:r>
              <a:rPr lang="ru-RU" b="1" dirty="0" smtClean="0">
                <a:solidFill>
                  <a:srgbClr val="333333"/>
                </a:solidFill>
                <a:effectLst/>
                <a:latin typeface="Times New Roman"/>
                <a:ea typeface="Times New Roman"/>
                <a:cs typeface="Times New Roman"/>
              </a:rPr>
              <a:t>3. - хроническое состояние;</a:t>
            </a:r>
            <a:br>
              <a:rPr lang="ru-RU" b="1" dirty="0" smtClean="0">
                <a:solidFill>
                  <a:srgbClr val="333333"/>
                </a:solidFill>
                <a:effectLst/>
                <a:latin typeface="Times New Roman"/>
                <a:ea typeface="Times New Roman"/>
                <a:cs typeface="Times New Roman"/>
              </a:rPr>
            </a:br>
            <a:r>
              <a:rPr lang="ru-RU" b="1" dirty="0" smtClean="0">
                <a:solidFill>
                  <a:srgbClr val="333333"/>
                </a:solidFill>
                <a:effectLst/>
                <a:latin typeface="Times New Roman"/>
                <a:ea typeface="Times New Roman"/>
                <a:cs typeface="Times New Roman"/>
              </a:rPr>
              <a:t>4. - разрешение кризиса.</a:t>
            </a:r>
            <a:endParaRPr lang="ru-RU" sz="2400" b="1" dirty="0">
              <a:ea typeface="Calibri"/>
              <a:cs typeface="Times New Roman"/>
            </a:endParaRPr>
          </a:p>
          <a:p>
            <a:endParaRPr lang="ru-RU" dirty="0"/>
          </a:p>
        </p:txBody>
      </p:sp>
    </p:spTree>
    <p:extLst>
      <p:ext uri="{BB962C8B-B14F-4D97-AF65-F5344CB8AC3E}">
        <p14:creationId xmlns:p14="http://schemas.microsoft.com/office/powerpoint/2010/main" val="1870405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a:solidFill>
                  <a:srgbClr val="C00000"/>
                </a:solidFill>
                <a:latin typeface="Times New Roman"/>
                <a:ea typeface="Times New Roman"/>
                <a:cs typeface="Times New Roman"/>
              </a:rPr>
              <a:t>Н</a:t>
            </a:r>
            <a:r>
              <a:rPr lang="ru-RU" sz="3200" b="1" dirty="0" smtClean="0">
                <a:solidFill>
                  <a:srgbClr val="C00000"/>
                </a:solidFill>
                <a:latin typeface="Times New Roman"/>
                <a:ea typeface="Times New Roman"/>
                <a:cs typeface="Times New Roman"/>
              </a:rPr>
              <a:t>ачальная фаза кризиса: </a:t>
            </a:r>
            <a:r>
              <a:rPr lang="ru-RU" sz="3200" b="1" dirty="0">
                <a:solidFill>
                  <a:srgbClr val="C00000"/>
                </a:solidFill>
                <a:latin typeface="Times New Roman"/>
                <a:ea typeface="Times New Roman"/>
                <a:cs typeface="Times New Roman"/>
              </a:rPr>
              <a:t>("скопление грозовых туч</a:t>
            </a:r>
            <a:r>
              <a:rPr lang="ru-RU" sz="3200" b="1" dirty="0" smtClean="0">
                <a:solidFill>
                  <a:srgbClr val="C00000"/>
                </a:solidFill>
                <a:latin typeface="Times New Roman"/>
                <a:ea typeface="Times New Roman"/>
                <a:cs typeface="Times New Roman"/>
              </a:rPr>
              <a:t>")</a:t>
            </a:r>
            <a:endParaRPr lang="ru-RU" sz="3200" b="1" dirty="0">
              <a:solidFill>
                <a:srgbClr val="C00000"/>
              </a:solidFill>
            </a:endParaRPr>
          </a:p>
        </p:txBody>
      </p:sp>
      <p:sp>
        <p:nvSpPr>
          <p:cNvPr id="3" name="Объект 2"/>
          <p:cNvSpPr>
            <a:spLocks noGrp="1"/>
          </p:cNvSpPr>
          <p:nvPr>
            <p:ph idx="1"/>
          </p:nvPr>
        </p:nvSpPr>
        <p:spPr>
          <a:xfrm>
            <a:off x="539552" y="1268760"/>
            <a:ext cx="8208912" cy="5328592"/>
          </a:xfrm>
        </p:spPr>
        <p:txBody>
          <a:bodyPr>
            <a:normAutofit fontScale="70000" lnSpcReduction="20000"/>
          </a:bodyPr>
          <a:lstStyle/>
          <a:p>
            <a:pPr marL="114300" indent="0" algn="just">
              <a:lnSpc>
                <a:spcPct val="150000"/>
              </a:lnSpc>
              <a:spcAft>
                <a:spcPts val="0"/>
              </a:spcAft>
              <a:buNone/>
            </a:pPr>
            <a:r>
              <a:rPr lang="ru-RU" b="1" dirty="0" smtClean="0">
                <a:effectLst/>
                <a:latin typeface="Times New Roman"/>
                <a:ea typeface="Times New Roman"/>
                <a:cs typeface="Times New Roman"/>
              </a:rPr>
              <a:t>Первая, начальная фаза ("скопление грозовых туч"), может быть не всегда очевидной. Но чем раньше распознана угроза кризиса, тем больше шансов предотвратить сопутствующие ему несчастья. Действительно ли происходящее можно определить как угрозу кризиса? Если обыкновенные механизмы решения проблем нам не подходят, то да - мы имеем дело с чрезвычайной ситуацией. От того, как правильно будет поставлен "диагноз", будет зависеть все: и претворение кризисного плана в жизнь, и его корректировка, и вся коммуникативная стратегия.</a:t>
            </a:r>
            <a:endParaRPr lang="ru-RU" sz="2400" b="1" dirty="0">
              <a:ea typeface="Calibri"/>
              <a:cs typeface="Times New Roman"/>
            </a:endParaRPr>
          </a:p>
          <a:p>
            <a:endParaRPr lang="ru-RU" dirty="0"/>
          </a:p>
        </p:txBody>
      </p:sp>
    </p:spTree>
    <p:extLst>
      <p:ext uri="{BB962C8B-B14F-4D97-AF65-F5344CB8AC3E}">
        <p14:creationId xmlns:p14="http://schemas.microsoft.com/office/powerpoint/2010/main" val="602390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sz="2800" dirty="0" smtClean="0">
                <a:solidFill>
                  <a:srgbClr val="333333"/>
                </a:solidFill>
                <a:effectLst/>
                <a:latin typeface="Times New Roman"/>
                <a:ea typeface="Times New Roman"/>
              </a:rPr>
              <a:t> </a:t>
            </a:r>
            <a:r>
              <a:rPr lang="ru-RU" sz="3600" b="1" dirty="0" smtClean="0">
                <a:solidFill>
                  <a:srgbClr val="C00000"/>
                </a:solidFill>
                <a:effectLst/>
                <a:latin typeface="Times New Roman"/>
                <a:ea typeface="Times New Roman"/>
              </a:rPr>
              <a:t>Фаза обострения ("гроза")</a:t>
            </a:r>
            <a:endParaRPr lang="ru-RU" sz="3600" b="1" dirty="0">
              <a:solidFill>
                <a:srgbClr val="C00000"/>
              </a:solidFill>
            </a:endParaRPr>
          </a:p>
        </p:txBody>
      </p:sp>
      <p:sp>
        <p:nvSpPr>
          <p:cNvPr id="3" name="Объект 2"/>
          <p:cNvSpPr>
            <a:spLocks noGrp="1"/>
          </p:cNvSpPr>
          <p:nvPr>
            <p:ph idx="1"/>
          </p:nvPr>
        </p:nvSpPr>
        <p:spPr>
          <a:xfrm>
            <a:off x="395536" y="980728"/>
            <a:ext cx="8291264" cy="5145435"/>
          </a:xfrm>
        </p:spPr>
        <p:txBody>
          <a:bodyPr>
            <a:normAutofit fontScale="62500" lnSpcReduction="20000"/>
          </a:bodyPr>
          <a:lstStyle/>
          <a:p>
            <a:pPr marL="114300" indent="0" algn="just">
              <a:lnSpc>
                <a:spcPct val="150000"/>
              </a:lnSpc>
              <a:spcAft>
                <a:spcPts val="0"/>
              </a:spcAft>
              <a:buNone/>
            </a:pPr>
            <a:r>
              <a:rPr lang="ru-RU" b="1" dirty="0" smtClean="0">
                <a:solidFill>
                  <a:srgbClr val="333333"/>
                </a:solidFill>
                <a:effectLst/>
                <a:latin typeface="Times New Roman" pitchFamily="18" charset="0"/>
                <a:ea typeface="Times New Roman"/>
                <a:cs typeface="Times New Roman" pitchFamily="18" charset="0"/>
              </a:rPr>
              <a:t>Решающую роль здесь играет формирование сочувствующего и благожелательного общественного мнения вокруг очага катастрофы. Каждое событие имеет как минимум две стороны, надо показать лучшую из них.</a:t>
            </a:r>
            <a:endParaRPr lang="ru-RU" sz="2400" b="1" dirty="0">
              <a:latin typeface="Times New Roman" pitchFamily="18" charset="0"/>
              <a:ea typeface="Calibri"/>
              <a:cs typeface="Times New Roman" pitchFamily="18" charset="0"/>
            </a:endParaRPr>
          </a:p>
          <a:p>
            <a:pPr marL="114300" indent="0" algn="just">
              <a:lnSpc>
                <a:spcPct val="150000"/>
              </a:lnSpc>
              <a:spcAft>
                <a:spcPts val="0"/>
              </a:spcAft>
              <a:buNone/>
            </a:pPr>
            <a:r>
              <a:rPr lang="ru-RU" b="1" dirty="0" smtClean="0">
                <a:solidFill>
                  <a:srgbClr val="333333"/>
                </a:solidFill>
                <a:effectLst/>
                <a:latin typeface="Times New Roman" pitchFamily="18" charset="0"/>
                <a:ea typeface="Times New Roman"/>
                <a:cs typeface="Times New Roman" pitchFamily="18" charset="0"/>
              </a:rPr>
              <a:t>Усилия должны быть направлены на получение позитивной информации в СМИ о ходе кризиса и о том, как с ним справляются. Часто самое трудное в этой фазе кризиса - невероятная, лавинообразная скорость происходящих событий и сильный накал страстей. По времени это самый короткий промежуток кризисной ситуации; но из-за своей напряженности он порой кажется бесконечным, особенно для тех, кто находится в самой гуще событий.</a:t>
            </a:r>
            <a:endParaRPr lang="ru-RU" sz="2400" b="1" dirty="0">
              <a:latin typeface="Times New Roman" pitchFamily="18" charset="0"/>
              <a:ea typeface="Calibri"/>
              <a:cs typeface="Times New Roman" pitchFamily="18" charset="0"/>
            </a:endParaRPr>
          </a:p>
          <a:p>
            <a:pPr marL="0" indent="0">
              <a:buNone/>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79301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C00000"/>
                </a:solidFill>
                <a:effectLst/>
                <a:latin typeface="Times New Roman"/>
                <a:ea typeface="Times New Roman"/>
              </a:rPr>
              <a:t>Хроническая фаза</a:t>
            </a:r>
            <a:endParaRPr lang="ru-RU" sz="3200" b="1" dirty="0">
              <a:solidFill>
                <a:srgbClr val="C00000"/>
              </a:solidFill>
            </a:endParaRPr>
          </a:p>
        </p:txBody>
      </p:sp>
      <p:sp>
        <p:nvSpPr>
          <p:cNvPr id="3" name="Объект 2"/>
          <p:cNvSpPr>
            <a:spLocks noGrp="1"/>
          </p:cNvSpPr>
          <p:nvPr>
            <p:ph idx="1"/>
          </p:nvPr>
        </p:nvSpPr>
        <p:spPr>
          <a:xfrm>
            <a:off x="467544" y="1340768"/>
            <a:ext cx="8219256" cy="4785395"/>
          </a:xfrm>
        </p:spPr>
        <p:txBody>
          <a:bodyPr>
            <a:normAutofit fontScale="77500" lnSpcReduction="20000"/>
          </a:bodyPr>
          <a:lstStyle/>
          <a:p>
            <a:pPr marL="114300" indent="0" algn="just">
              <a:lnSpc>
                <a:spcPct val="150000"/>
              </a:lnSpc>
              <a:spcAft>
                <a:spcPts val="0"/>
              </a:spcAft>
              <a:buNone/>
            </a:pPr>
            <a:r>
              <a:rPr lang="ru-RU" b="1" dirty="0" smtClean="0">
                <a:solidFill>
                  <a:srgbClr val="333333"/>
                </a:solidFill>
                <a:effectLst/>
                <a:latin typeface="Times New Roman"/>
                <a:ea typeface="Times New Roman"/>
                <a:cs typeface="Times New Roman"/>
              </a:rPr>
              <a:t>Неэффективное, недостаточное взаимодействие с СМИ может раздуть всю историю и продлить существование кризиса. Важно понять его динамику. На этой стадии труднее всего справиться с ситуацией, однако не стоит складывать оружие. Наличие какого-то позитивного результата уже подает надежды на переход к следующей стадии. На этом этапе часто во многом приходится полагаться на время.</a:t>
            </a:r>
            <a:endParaRPr lang="ru-RU" sz="2400" b="1" dirty="0">
              <a:ea typeface="Calibri"/>
              <a:cs typeface="Times New Roman"/>
            </a:endParaRPr>
          </a:p>
          <a:p>
            <a:endParaRPr lang="ru-RU" b="1" dirty="0"/>
          </a:p>
        </p:txBody>
      </p:sp>
    </p:spTree>
    <p:extLst>
      <p:ext uri="{BB962C8B-B14F-4D97-AF65-F5344CB8AC3E}">
        <p14:creationId xmlns:p14="http://schemas.microsoft.com/office/powerpoint/2010/main" val="1386423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solidFill>
                  <a:srgbClr val="C00000"/>
                </a:solidFill>
                <a:effectLst/>
                <a:latin typeface="Times New Roman"/>
                <a:ea typeface="Times New Roman"/>
              </a:rPr>
              <a:t>Разрешение кризиса</a:t>
            </a:r>
            <a:endParaRPr lang="ru-RU" sz="3200" b="1" dirty="0">
              <a:solidFill>
                <a:srgbClr val="C00000"/>
              </a:solidFill>
            </a:endParaRPr>
          </a:p>
        </p:txBody>
      </p:sp>
      <p:sp>
        <p:nvSpPr>
          <p:cNvPr id="3" name="Объект 2"/>
          <p:cNvSpPr>
            <a:spLocks noGrp="1"/>
          </p:cNvSpPr>
          <p:nvPr>
            <p:ph idx="1"/>
          </p:nvPr>
        </p:nvSpPr>
        <p:spPr/>
        <p:txBody>
          <a:bodyPr/>
          <a:lstStyle/>
          <a:p>
            <a:pPr marL="0" indent="0" algn="just">
              <a:buNone/>
            </a:pPr>
            <a:r>
              <a:rPr lang="ru-RU" b="1" dirty="0" smtClean="0">
                <a:solidFill>
                  <a:srgbClr val="333333"/>
                </a:solidFill>
                <a:effectLst/>
                <a:latin typeface="Times New Roman"/>
                <a:ea typeface="Times New Roman"/>
              </a:rPr>
              <a:t>Это финальная часть, цель всей кризисной кампании. Все встает на свои места. Задача и состояла в том, чтобы переломный момент повернуть в свою пользу.</a:t>
            </a:r>
            <a:endParaRPr lang="ru-RU" b="1" dirty="0"/>
          </a:p>
        </p:txBody>
      </p:sp>
    </p:spTree>
    <p:extLst>
      <p:ext uri="{BB962C8B-B14F-4D97-AF65-F5344CB8AC3E}">
        <p14:creationId xmlns:p14="http://schemas.microsoft.com/office/powerpoint/2010/main" val="61012313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776</Words>
  <Application>Microsoft Office PowerPoint</Application>
  <PresentationFormat>Экран (4:3)</PresentationFormat>
  <Paragraphs>50</Paragraphs>
  <Slides>15</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Arial</vt:lpstr>
      <vt:lpstr>Calibri</vt:lpstr>
      <vt:lpstr>Times New Roman</vt:lpstr>
      <vt:lpstr>Тема Office</vt:lpstr>
      <vt:lpstr>  ТЕМА: «Связи с общественностью в кризисных ситуациях» </vt:lpstr>
      <vt:lpstr>ПЛАН ЛЕКЦИИ:</vt:lpstr>
      <vt:lpstr>Презентация PowerPoint</vt:lpstr>
      <vt:lpstr>Презентация PowerPoint</vt:lpstr>
      <vt:lpstr>Кризисные фазы:</vt:lpstr>
      <vt:lpstr>Начальная фаза кризиса: ("скопление грозовых туч")</vt:lpstr>
      <vt:lpstr> Фаза обострения ("гроза")</vt:lpstr>
      <vt:lpstr>Хроническая фаза</vt:lpstr>
      <vt:lpstr>Разрешение кризиса</vt:lpstr>
      <vt:lpstr>Типология кризисов:</vt:lpstr>
      <vt:lpstr>Типологизации кризисов по С. Катлип, А. Сентер и Г. Брум.</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«Связи с общественностью в кризисных ситуациях»</dc:title>
  <dc:creator>Администратор</dc:creator>
  <cp:lastModifiedBy>Yuki Cross</cp:lastModifiedBy>
  <cp:revision>22</cp:revision>
  <dcterms:created xsi:type="dcterms:W3CDTF">2014-12-10T15:19:56Z</dcterms:created>
  <dcterms:modified xsi:type="dcterms:W3CDTF">2022-12-21T10:00:30Z</dcterms:modified>
</cp:coreProperties>
</file>